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6" r:id="rId4"/>
    <p:sldId id="258" r:id="rId5"/>
    <p:sldId id="264" r:id="rId6"/>
    <p:sldId id="265" r:id="rId7"/>
    <p:sldId id="266" r:id="rId8"/>
    <p:sldId id="267" r:id="rId9"/>
    <p:sldId id="268" r:id="rId10"/>
    <p:sldId id="263" r:id="rId11"/>
    <p:sldId id="269" r:id="rId12"/>
    <p:sldId id="270" r:id="rId13"/>
    <p:sldId id="271" r:id="rId14"/>
    <p:sldId id="272" r:id="rId15"/>
    <p:sldId id="26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61" r:id="rId41"/>
    <p:sldId id="259" r:id="rId42"/>
    <p:sldId id="260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42.xml"/><Relationship Id="rId8" Type="http://schemas.openxmlformats.org/officeDocument/2006/relationships/tags" Target="../tags/tag41.xml"/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tags" Target="../tags/tag65.xml"/><Relationship Id="rId7" Type="http://schemas.openxmlformats.org/officeDocument/2006/relationships/tags" Target="../tags/tag64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0" Type="http://schemas.openxmlformats.org/officeDocument/2006/relationships/tags" Target="../tags/tag67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2"/>
          <p:cNvSpPr/>
          <p:nvPr userDrawn="1">
            <p:custDataLst>
              <p:tags r:id="rId2"/>
            </p:custDataLst>
          </p:nvPr>
        </p:nvSpPr>
        <p:spPr>
          <a:xfrm>
            <a:off x="0" y="1880870"/>
            <a:ext cx="12192000" cy="3218815"/>
          </a:xfrm>
          <a:custGeom>
            <a:avLst/>
            <a:gdLst>
              <a:gd name="connsiteX0" fmla="*/ 0 w 19205"/>
              <a:gd name="connsiteY0" fmla="*/ 5042 h 5069"/>
              <a:gd name="connsiteX1" fmla="*/ 2204 w 19205"/>
              <a:gd name="connsiteY1" fmla="*/ 5044 h 5069"/>
              <a:gd name="connsiteX2" fmla="*/ 2204 w 19205"/>
              <a:gd name="connsiteY2" fmla="*/ 4474 h 5069"/>
              <a:gd name="connsiteX3" fmla="*/ 3010 w 19205"/>
              <a:gd name="connsiteY3" fmla="*/ 4470 h 5069"/>
              <a:gd name="connsiteX4" fmla="*/ 3014 w 19205"/>
              <a:gd name="connsiteY4" fmla="*/ 3374 h 5069"/>
              <a:gd name="connsiteX5" fmla="*/ 4234 w 19205"/>
              <a:gd name="connsiteY5" fmla="*/ 3374 h 5069"/>
              <a:gd name="connsiteX6" fmla="*/ 4234 w 19205"/>
              <a:gd name="connsiteY6" fmla="*/ 4294 h 5069"/>
              <a:gd name="connsiteX7" fmla="*/ 3914 w 19205"/>
              <a:gd name="connsiteY7" fmla="*/ 4294 h 5069"/>
              <a:gd name="connsiteX8" fmla="*/ 3914 w 19205"/>
              <a:gd name="connsiteY8" fmla="*/ 2524 h 5069"/>
              <a:gd name="connsiteX9" fmla="*/ 4274 w 19205"/>
              <a:gd name="connsiteY9" fmla="*/ 2524 h 5069"/>
              <a:gd name="connsiteX10" fmla="*/ 4278 w 19205"/>
              <a:gd name="connsiteY10" fmla="*/ 0 h 5069"/>
              <a:gd name="connsiteX11" fmla="*/ 5058 w 19205"/>
              <a:gd name="connsiteY11" fmla="*/ 480 h 5069"/>
              <a:gd name="connsiteX12" fmla="*/ 5044 w 19205"/>
              <a:gd name="connsiteY12" fmla="*/ 4864 h 5069"/>
              <a:gd name="connsiteX13" fmla="*/ 4701 w 19205"/>
              <a:gd name="connsiteY13" fmla="*/ 4863 h 5069"/>
              <a:gd name="connsiteX14" fmla="*/ 4701 w 19205"/>
              <a:gd name="connsiteY14" fmla="*/ 1968 h 5069"/>
              <a:gd name="connsiteX15" fmla="*/ 5663 w 19205"/>
              <a:gd name="connsiteY15" fmla="*/ 1965 h 5069"/>
              <a:gd name="connsiteX16" fmla="*/ 5662 w 19205"/>
              <a:gd name="connsiteY16" fmla="*/ 4024 h 5069"/>
              <a:gd name="connsiteX17" fmla="*/ 6454 w 19205"/>
              <a:gd name="connsiteY17" fmla="*/ 4024 h 5069"/>
              <a:gd name="connsiteX18" fmla="*/ 6457 w 19205"/>
              <a:gd name="connsiteY18" fmla="*/ 5069 h 5069"/>
              <a:gd name="connsiteX19" fmla="*/ 19205 w 19205"/>
              <a:gd name="connsiteY19" fmla="*/ 5069 h 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205" h="5069">
                <a:moveTo>
                  <a:pt x="0" y="5042"/>
                </a:moveTo>
                <a:lnTo>
                  <a:pt x="2204" y="5044"/>
                </a:lnTo>
                <a:lnTo>
                  <a:pt x="2204" y="4474"/>
                </a:lnTo>
                <a:lnTo>
                  <a:pt x="3010" y="4470"/>
                </a:lnTo>
                <a:lnTo>
                  <a:pt x="3014" y="3374"/>
                </a:lnTo>
                <a:lnTo>
                  <a:pt x="4234" y="3374"/>
                </a:lnTo>
                <a:lnTo>
                  <a:pt x="4234" y="4294"/>
                </a:lnTo>
                <a:lnTo>
                  <a:pt x="3914" y="4294"/>
                </a:lnTo>
                <a:lnTo>
                  <a:pt x="3914" y="2524"/>
                </a:lnTo>
                <a:lnTo>
                  <a:pt x="4274" y="2524"/>
                </a:lnTo>
                <a:lnTo>
                  <a:pt x="4278" y="0"/>
                </a:lnTo>
                <a:lnTo>
                  <a:pt x="5058" y="480"/>
                </a:lnTo>
                <a:lnTo>
                  <a:pt x="5044" y="4864"/>
                </a:lnTo>
                <a:lnTo>
                  <a:pt x="4701" y="4863"/>
                </a:lnTo>
                <a:lnTo>
                  <a:pt x="4701" y="1968"/>
                </a:lnTo>
                <a:lnTo>
                  <a:pt x="5663" y="1965"/>
                </a:lnTo>
                <a:lnTo>
                  <a:pt x="5662" y="4024"/>
                </a:lnTo>
                <a:lnTo>
                  <a:pt x="6454" y="4024"/>
                </a:lnTo>
                <a:lnTo>
                  <a:pt x="6457" y="5069"/>
                </a:lnTo>
                <a:lnTo>
                  <a:pt x="19205" y="5069"/>
                </a:lnTo>
              </a:path>
            </a:pathLst>
          </a:cu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4896000" y="1476155"/>
            <a:ext cx="5936400" cy="2055445"/>
          </a:xfrm>
        </p:spPr>
        <p:txBody>
          <a:bodyPr wrap="square" lIns="90000" tIns="46800" rIns="90000" bIns="46800" anchor="b">
            <a:normAutofit/>
          </a:bodyPr>
          <a:lstStyle>
            <a:lvl1pPr algn="r">
              <a:lnSpc>
                <a:spcPct val="100000"/>
              </a:lnSpc>
              <a:defRPr sz="5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4896000" y="3888000"/>
            <a:ext cx="5936400" cy="720000"/>
          </a:xfrm>
        </p:spPr>
        <p:txBody>
          <a:bodyPr wrap="square" lIns="90000" tIns="46800" rIns="90000" bIns="46800">
            <a:normAutofit/>
          </a:bodyPr>
          <a:lstStyle>
            <a:lvl1pPr marL="0" indent="0" algn="r">
              <a:lnSpc>
                <a:spcPct val="100000"/>
              </a:lnSpc>
              <a:buNone/>
              <a:defRPr sz="2000" b="1" spc="5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0" name="联系方式占位符 9"/>
          <p:cNvSpPr>
            <a:spLocks noGrp="1"/>
          </p:cNvSpPr>
          <p:nvPr>
            <p:ph type="body" sz="quarter" idx="16" hasCustomPrompt="1"/>
            <p:custDataLst>
              <p:tags r:id="rId8"/>
            </p:custDataLst>
          </p:nvPr>
        </p:nvSpPr>
        <p:spPr>
          <a:xfrm>
            <a:off x="8209504" y="5504400"/>
            <a:ext cx="2566800" cy="739382"/>
          </a:xfrm>
        </p:spPr>
        <p:txBody>
          <a:bodyPr wrap="square" lIns="90000" tIns="46800" rIns="90000" bIns="46800" anchor="t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联系方式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9"/>
            </p:custDataLst>
          </p:nvPr>
        </p:nvSpPr>
        <p:spPr>
          <a:xfrm>
            <a:off x="5853760" y="5504400"/>
            <a:ext cx="2163600" cy="739382"/>
          </a:xfrm>
        </p:spPr>
        <p:txBody>
          <a:bodyPr wrap="square" lIns="90000" tIns="46800" rIns="90000" bIns="468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17"/>
          <p:cNvSpPr/>
          <p:nvPr userDrawn="1">
            <p:custDataLst>
              <p:tags r:id="rId2"/>
            </p:custDataLst>
          </p:nvPr>
        </p:nvSpPr>
        <p:spPr>
          <a:xfrm>
            <a:off x="7534910" y="2957195"/>
            <a:ext cx="4657090" cy="3030855"/>
          </a:xfrm>
          <a:custGeom>
            <a:avLst/>
            <a:gdLst>
              <a:gd name="connsiteX0" fmla="*/ 0 w 7334"/>
              <a:gd name="connsiteY0" fmla="*/ 4754 h 4773"/>
              <a:gd name="connsiteX1" fmla="*/ 1297 w 7334"/>
              <a:gd name="connsiteY1" fmla="*/ 4754 h 4773"/>
              <a:gd name="connsiteX2" fmla="*/ 1297 w 7334"/>
              <a:gd name="connsiteY2" fmla="*/ 3267 h 4773"/>
              <a:gd name="connsiteX3" fmla="*/ 2032 w 7334"/>
              <a:gd name="connsiteY3" fmla="*/ 2990 h 4773"/>
              <a:gd name="connsiteX4" fmla="*/ 2028 w 7334"/>
              <a:gd name="connsiteY4" fmla="*/ 4767 h 4773"/>
              <a:gd name="connsiteX5" fmla="*/ 1736 w 7334"/>
              <a:gd name="connsiteY5" fmla="*/ 4769 h 4773"/>
              <a:gd name="connsiteX6" fmla="*/ 1736 w 7334"/>
              <a:gd name="connsiteY6" fmla="*/ 1950 h 4773"/>
              <a:gd name="connsiteX7" fmla="*/ 3109 w 7334"/>
              <a:gd name="connsiteY7" fmla="*/ 2275 h 4773"/>
              <a:gd name="connsiteX8" fmla="*/ 3109 w 7334"/>
              <a:gd name="connsiteY8" fmla="*/ 4773 h 4773"/>
              <a:gd name="connsiteX9" fmla="*/ 2594 w 7334"/>
              <a:gd name="connsiteY9" fmla="*/ 4773 h 4773"/>
              <a:gd name="connsiteX10" fmla="*/ 2604 w 7334"/>
              <a:gd name="connsiteY10" fmla="*/ 0 h 4773"/>
              <a:gd name="connsiteX11" fmla="*/ 3656 w 7334"/>
              <a:gd name="connsiteY11" fmla="*/ 7 h 4773"/>
              <a:gd name="connsiteX12" fmla="*/ 3653 w 7334"/>
              <a:gd name="connsiteY12" fmla="*/ 3834 h 4773"/>
              <a:gd name="connsiteX13" fmla="*/ 3404 w 7334"/>
              <a:gd name="connsiteY13" fmla="*/ 3837 h 4773"/>
              <a:gd name="connsiteX14" fmla="*/ 3404 w 7334"/>
              <a:gd name="connsiteY14" fmla="*/ 2979 h 4773"/>
              <a:gd name="connsiteX15" fmla="*/ 4594 w 7334"/>
              <a:gd name="connsiteY15" fmla="*/ 2978 h 4773"/>
              <a:gd name="connsiteX16" fmla="*/ 4593 w 7334"/>
              <a:gd name="connsiteY16" fmla="*/ 4339 h 4773"/>
              <a:gd name="connsiteX17" fmla="*/ 5122 w 7334"/>
              <a:gd name="connsiteY17" fmla="*/ 4338 h 4773"/>
              <a:gd name="connsiteX18" fmla="*/ 5120 w 7334"/>
              <a:gd name="connsiteY18" fmla="*/ 4771 h 4773"/>
              <a:gd name="connsiteX19" fmla="*/ 7334 w 7334"/>
              <a:gd name="connsiteY19" fmla="*/ 4769 h 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334" h="4773">
                <a:moveTo>
                  <a:pt x="0" y="4754"/>
                </a:moveTo>
                <a:lnTo>
                  <a:pt x="1297" y="4754"/>
                </a:lnTo>
                <a:lnTo>
                  <a:pt x="1297" y="3267"/>
                </a:lnTo>
                <a:lnTo>
                  <a:pt x="2032" y="2990"/>
                </a:lnTo>
                <a:lnTo>
                  <a:pt x="2028" y="4767"/>
                </a:lnTo>
                <a:lnTo>
                  <a:pt x="1736" y="4769"/>
                </a:lnTo>
                <a:lnTo>
                  <a:pt x="1736" y="1950"/>
                </a:lnTo>
                <a:lnTo>
                  <a:pt x="3109" y="2275"/>
                </a:lnTo>
                <a:lnTo>
                  <a:pt x="3109" y="4773"/>
                </a:lnTo>
                <a:lnTo>
                  <a:pt x="2594" y="4773"/>
                </a:lnTo>
                <a:lnTo>
                  <a:pt x="2604" y="0"/>
                </a:lnTo>
                <a:lnTo>
                  <a:pt x="3656" y="7"/>
                </a:lnTo>
                <a:lnTo>
                  <a:pt x="3653" y="3834"/>
                </a:lnTo>
                <a:lnTo>
                  <a:pt x="3404" y="3837"/>
                </a:lnTo>
                <a:lnTo>
                  <a:pt x="3404" y="2979"/>
                </a:lnTo>
                <a:lnTo>
                  <a:pt x="4594" y="2978"/>
                </a:lnTo>
                <a:lnTo>
                  <a:pt x="4593" y="4339"/>
                </a:lnTo>
                <a:lnTo>
                  <a:pt x="5122" y="4338"/>
                </a:lnTo>
                <a:lnTo>
                  <a:pt x="5120" y="4771"/>
                </a:lnTo>
                <a:lnTo>
                  <a:pt x="7334" y="4769"/>
                </a:lnTo>
              </a:path>
            </a:pathLst>
          </a:cu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cxnSp>
        <p:nvCxnSpPr>
          <p:cNvPr id="10" name="直接连接符 9"/>
          <p:cNvCxnSpPr/>
          <p:nvPr userDrawn="1">
            <p:custDataLst>
              <p:tags r:id="rId3"/>
            </p:custDataLst>
          </p:nvPr>
        </p:nvCxnSpPr>
        <p:spPr>
          <a:xfrm>
            <a:off x="9528175" y="2393950"/>
            <a:ext cx="0" cy="563245"/>
          </a:xfrm>
          <a:prstGeom prst="lin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cxnSp>
      <p:sp>
        <p:nvSpPr>
          <p:cNvPr id="3" name="椭圆 2"/>
          <p:cNvSpPr>
            <a:spLocks noChangeAspect="1"/>
          </p:cNvSpPr>
          <p:nvPr userDrawn="1">
            <p:custDataLst>
              <p:tags r:id="rId4"/>
            </p:custDataLst>
          </p:nvPr>
        </p:nvSpPr>
        <p:spPr>
          <a:xfrm>
            <a:off x="7488000" y="5914800"/>
            <a:ext cx="108000" cy="1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50800" y="511200"/>
            <a:ext cx="2174400" cy="1404000"/>
          </a:xfrm>
        </p:spPr>
        <p:txBody>
          <a:bodyPr wrap="square" lIns="90000" tIns="46800" rIns="90000" bIns="46800" anchor="ctr">
            <a:normAutofit/>
          </a:bodyPr>
          <a:lstStyle>
            <a:lvl1pPr algn="r">
              <a:defRPr sz="5400"/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7"/>
          <p:cNvSpPr/>
          <p:nvPr>
            <p:custDataLst>
              <p:tags r:id="rId2"/>
            </p:custDataLst>
          </p:nvPr>
        </p:nvSpPr>
        <p:spPr>
          <a:xfrm>
            <a:off x="5881370" y="4941570"/>
            <a:ext cx="6301740" cy="1591310"/>
          </a:xfrm>
          <a:custGeom>
            <a:avLst/>
            <a:gdLst>
              <a:gd name="connsiteX0" fmla="*/ 2 w 9924"/>
              <a:gd name="connsiteY0" fmla="*/ 2235 h 2506"/>
              <a:gd name="connsiteX1" fmla="*/ 0 w 9924"/>
              <a:gd name="connsiteY1" fmla="*/ 230 h 2506"/>
              <a:gd name="connsiteX2" fmla="*/ 220 w 9924"/>
              <a:gd name="connsiteY2" fmla="*/ 0 h 2506"/>
              <a:gd name="connsiteX3" fmla="*/ 500 w 9924"/>
              <a:gd name="connsiteY3" fmla="*/ 0 h 2506"/>
              <a:gd name="connsiteX4" fmla="*/ 710 w 9924"/>
              <a:gd name="connsiteY4" fmla="*/ 220 h 2506"/>
              <a:gd name="connsiteX5" fmla="*/ 710 w 9924"/>
              <a:gd name="connsiteY5" fmla="*/ 2050 h 2506"/>
              <a:gd name="connsiteX6" fmla="*/ 500 w 9924"/>
              <a:gd name="connsiteY6" fmla="*/ 2050 h 2506"/>
              <a:gd name="connsiteX7" fmla="*/ 500 w 9924"/>
              <a:gd name="connsiteY7" fmla="*/ 980 h 2506"/>
              <a:gd name="connsiteX8" fmla="*/ 1153 w 9924"/>
              <a:gd name="connsiteY8" fmla="*/ 982 h 2506"/>
              <a:gd name="connsiteX9" fmla="*/ 1153 w 9924"/>
              <a:gd name="connsiteY9" fmla="*/ 1942 h 2506"/>
              <a:gd name="connsiteX10" fmla="*/ 1936 w 9924"/>
              <a:gd name="connsiteY10" fmla="*/ 1946 h 2506"/>
              <a:gd name="connsiteX11" fmla="*/ 1936 w 9924"/>
              <a:gd name="connsiteY11" fmla="*/ 2268 h 2506"/>
              <a:gd name="connsiteX12" fmla="*/ 2281 w 9924"/>
              <a:gd name="connsiteY12" fmla="*/ 2268 h 2506"/>
              <a:gd name="connsiteX13" fmla="*/ 2283 w 9924"/>
              <a:gd name="connsiteY13" fmla="*/ 2506 h 2506"/>
              <a:gd name="connsiteX14" fmla="*/ 9924 w 9924"/>
              <a:gd name="connsiteY14" fmla="*/ 2501 h 2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924" h="2506">
                <a:moveTo>
                  <a:pt x="2" y="2235"/>
                </a:moveTo>
                <a:lnTo>
                  <a:pt x="0" y="230"/>
                </a:lnTo>
                <a:lnTo>
                  <a:pt x="220" y="0"/>
                </a:lnTo>
                <a:lnTo>
                  <a:pt x="500" y="0"/>
                </a:lnTo>
                <a:lnTo>
                  <a:pt x="710" y="220"/>
                </a:lnTo>
                <a:lnTo>
                  <a:pt x="710" y="2050"/>
                </a:lnTo>
                <a:lnTo>
                  <a:pt x="500" y="2050"/>
                </a:lnTo>
                <a:lnTo>
                  <a:pt x="500" y="980"/>
                </a:lnTo>
                <a:lnTo>
                  <a:pt x="1153" y="982"/>
                </a:lnTo>
                <a:lnTo>
                  <a:pt x="1153" y="1942"/>
                </a:lnTo>
                <a:lnTo>
                  <a:pt x="1936" y="1946"/>
                </a:lnTo>
                <a:lnTo>
                  <a:pt x="1936" y="2268"/>
                </a:lnTo>
                <a:lnTo>
                  <a:pt x="2281" y="2268"/>
                </a:lnTo>
                <a:lnTo>
                  <a:pt x="2283" y="2506"/>
                </a:lnTo>
                <a:lnTo>
                  <a:pt x="9924" y="2501"/>
                </a:lnTo>
              </a:path>
            </a:pathLst>
          </a:custGeom>
          <a:noFill/>
          <a:ln w="19050">
            <a:solidFill>
              <a:schemeClr val="accent1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任意多边形 8"/>
          <p:cNvSpPr/>
          <p:nvPr>
            <p:custDataLst>
              <p:tags r:id="rId3"/>
            </p:custDataLst>
          </p:nvPr>
        </p:nvSpPr>
        <p:spPr>
          <a:xfrm>
            <a:off x="0" y="5236845"/>
            <a:ext cx="5894705" cy="1302385"/>
          </a:xfrm>
          <a:custGeom>
            <a:avLst/>
            <a:gdLst>
              <a:gd name="connsiteX0" fmla="*/ 9283 w 9283"/>
              <a:gd name="connsiteY0" fmla="*/ 1758 h 2051"/>
              <a:gd name="connsiteX1" fmla="*/ 9062 w 9283"/>
              <a:gd name="connsiteY1" fmla="*/ 1755 h 2051"/>
              <a:gd name="connsiteX2" fmla="*/ 9062 w 9283"/>
              <a:gd name="connsiteY2" fmla="*/ 0 h 2051"/>
              <a:gd name="connsiteX3" fmla="*/ 8410 w 9283"/>
              <a:gd name="connsiteY3" fmla="*/ 547 h 2051"/>
              <a:gd name="connsiteX4" fmla="*/ 8410 w 9283"/>
              <a:gd name="connsiteY4" fmla="*/ 2028 h 2051"/>
              <a:gd name="connsiteX5" fmla="*/ 8710 w 9283"/>
              <a:gd name="connsiteY5" fmla="*/ 2028 h 2051"/>
              <a:gd name="connsiteX6" fmla="*/ 8710 w 9283"/>
              <a:gd name="connsiteY6" fmla="*/ 1158 h 2051"/>
              <a:gd name="connsiteX7" fmla="*/ 7675 w 9283"/>
              <a:gd name="connsiteY7" fmla="*/ 906 h 2051"/>
              <a:gd name="connsiteX8" fmla="*/ 7674 w 9283"/>
              <a:gd name="connsiteY8" fmla="*/ 1785 h 2051"/>
              <a:gd name="connsiteX9" fmla="*/ 7084 w 9283"/>
              <a:gd name="connsiteY9" fmla="*/ 1785 h 2051"/>
              <a:gd name="connsiteX10" fmla="*/ 7086 w 9283"/>
              <a:gd name="connsiteY10" fmla="*/ 2051 h 2051"/>
              <a:gd name="connsiteX11" fmla="*/ 0 w 9283"/>
              <a:gd name="connsiteY11" fmla="*/ 2047 h 2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83" h="2051">
                <a:moveTo>
                  <a:pt x="9283" y="1758"/>
                </a:moveTo>
                <a:lnTo>
                  <a:pt x="9062" y="1755"/>
                </a:lnTo>
                <a:lnTo>
                  <a:pt x="9062" y="0"/>
                </a:lnTo>
                <a:lnTo>
                  <a:pt x="8410" y="547"/>
                </a:lnTo>
                <a:lnTo>
                  <a:pt x="8410" y="2028"/>
                </a:lnTo>
                <a:lnTo>
                  <a:pt x="8710" y="2028"/>
                </a:lnTo>
                <a:lnTo>
                  <a:pt x="8710" y="1158"/>
                </a:lnTo>
                <a:lnTo>
                  <a:pt x="7675" y="906"/>
                </a:lnTo>
                <a:lnTo>
                  <a:pt x="7674" y="1785"/>
                </a:lnTo>
                <a:lnTo>
                  <a:pt x="7084" y="1785"/>
                </a:lnTo>
                <a:lnTo>
                  <a:pt x="7086" y="2051"/>
                </a:lnTo>
                <a:lnTo>
                  <a:pt x="0" y="2047"/>
                </a:lnTo>
              </a:path>
            </a:pathLst>
          </a:custGeom>
          <a:noFill/>
          <a:ln w="19050">
            <a:solidFill>
              <a:schemeClr val="accent1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cxnSp>
        <p:nvCxnSpPr>
          <p:cNvPr id="15" name="直接连接符 14"/>
          <p:cNvCxnSpPr/>
          <p:nvPr>
            <p:custDataLst>
              <p:tags r:id="rId4"/>
            </p:custDataLst>
          </p:nvPr>
        </p:nvCxnSpPr>
        <p:spPr>
          <a:xfrm>
            <a:off x="6106795" y="4594225"/>
            <a:ext cx="0" cy="347345"/>
          </a:xfrm>
          <a:prstGeom prst="line">
            <a:avLst/>
          </a:prstGeom>
          <a:noFill/>
          <a:ln w="19050">
            <a:solidFill>
              <a:schemeClr val="accent1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cxn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2233477" y="3106297"/>
            <a:ext cx="7725045" cy="1159200"/>
          </a:xfrm>
        </p:spPr>
        <p:txBody>
          <a:bodyPr wrap="square" lIns="90000" tIns="46800" rIns="90000" bIns="46800" anchor="t">
            <a:normAutofit/>
          </a:bodyPr>
          <a:lstStyle>
            <a:lvl1pPr algn="ctr">
              <a:defRPr sz="5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单击编辑母版标题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 userDrawn="1">
            <p:ph type="body" sz="quarter" idx="13" hasCustomPrompt="1"/>
            <p:custDataLst>
              <p:tags r:id="rId6"/>
            </p:custDataLst>
          </p:nvPr>
        </p:nvSpPr>
        <p:spPr>
          <a:xfrm>
            <a:off x="3513000" y="1376507"/>
            <a:ext cx="5166000" cy="1602000"/>
          </a:xfrm>
        </p:spPr>
        <p:txBody>
          <a:bodyPr wrap="none" lIns="90000" tIns="46800" rIns="90000" bIns="46800" anchor="b">
            <a:normAutofit/>
          </a:bodyPr>
          <a:lstStyle>
            <a:lvl1pPr marL="0" indent="0" algn="ctr">
              <a:buNone/>
              <a:defRPr sz="6000" b="1">
                <a:ln w="158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noFill/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 userDrawn="1">
            <p:custDataLst>
              <p:tags r:id="rId2"/>
            </p:custDataLst>
          </p:nvPr>
        </p:nvSpPr>
        <p:spPr>
          <a:xfrm>
            <a:off x="0" y="2167890"/>
            <a:ext cx="12191365" cy="3030855"/>
          </a:xfrm>
          <a:custGeom>
            <a:avLst/>
            <a:gdLst>
              <a:gd name="connsiteX0" fmla="*/ 0 w 19207"/>
              <a:gd name="connsiteY0" fmla="*/ 4755 h 4773"/>
              <a:gd name="connsiteX1" fmla="*/ 2772 w 19207"/>
              <a:gd name="connsiteY1" fmla="*/ 4754 h 4773"/>
              <a:gd name="connsiteX2" fmla="*/ 2772 w 19207"/>
              <a:gd name="connsiteY2" fmla="*/ 3267 h 4773"/>
              <a:gd name="connsiteX3" fmla="*/ 3507 w 19207"/>
              <a:gd name="connsiteY3" fmla="*/ 2990 h 4773"/>
              <a:gd name="connsiteX4" fmla="*/ 3503 w 19207"/>
              <a:gd name="connsiteY4" fmla="*/ 4767 h 4773"/>
              <a:gd name="connsiteX5" fmla="*/ 3211 w 19207"/>
              <a:gd name="connsiteY5" fmla="*/ 4769 h 4773"/>
              <a:gd name="connsiteX6" fmla="*/ 3211 w 19207"/>
              <a:gd name="connsiteY6" fmla="*/ 1950 h 4773"/>
              <a:gd name="connsiteX7" fmla="*/ 4584 w 19207"/>
              <a:gd name="connsiteY7" fmla="*/ 2275 h 4773"/>
              <a:gd name="connsiteX8" fmla="*/ 4584 w 19207"/>
              <a:gd name="connsiteY8" fmla="*/ 4773 h 4773"/>
              <a:gd name="connsiteX9" fmla="*/ 4069 w 19207"/>
              <a:gd name="connsiteY9" fmla="*/ 4773 h 4773"/>
              <a:gd name="connsiteX10" fmla="*/ 4079 w 19207"/>
              <a:gd name="connsiteY10" fmla="*/ 0 h 4773"/>
              <a:gd name="connsiteX11" fmla="*/ 5131 w 19207"/>
              <a:gd name="connsiteY11" fmla="*/ 7 h 4773"/>
              <a:gd name="connsiteX12" fmla="*/ 5128 w 19207"/>
              <a:gd name="connsiteY12" fmla="*/ 3834 h 4773"/>
              <a:gd name="connsiteX13" fmla="*/ 4879 w 19207"/>
              <a:gd name="connsiteY13" fmla="*/ 3837 h 4773"/>
              <a:gd name="connsiteX14" fmla="*/ 4879 w 19207"/>
              <a:gd name="connsiteY14" fmla="*/ 2979 h 4773"/>
              <a:gd name="connsiteX15" fmla="*/ 6069 w 19207"/>
              <a:gd name="connsiteY15" fmla="*/ 2978 h 4773"/>
              <a:gd name="connsiteX16" fmla="*/ 6068 w 19207"/>
              <a:gd name="connsiteY16" fmla="*/ 4339 h 4773"/>
              <a:gd name="connsiteX17" fmla="*/ 6597 w 19207"/>
              <a:gd name="connsiteY17" fmla="*/ 4338 h 4773"/>
              <a:gd name="connsiteX18" fmla="*/ 6595 w 19207"/>
              <a:gd name="connsiteY18" fmla="*/ 4771 h 4773"/>
              <a:gd name="connsiteX19" fmla="*/ 19207 w 19207"/>
              <a:gd name="connsiteY19" fmla="*/ 4770 h 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207" h="4773">
                <a:moveTo>
                  <a:pt x="0" y="4755"/>
                </a:moveTo>
                <a:lnTo>
                  <a:pt x="2772" y="4754"/>
                </a:lnTo>
                <a:lnTo>
                  <a:pt x="2772" y="3267"/>
                </a:lnTo>
                <a:lnTo>
                  <a:pt x="3507" y="2990"/>
                </a:lnTo>
                <a:lnTo>
                  <a:pt x="3503" y="4767"/>
                </a:lnTo>
                <a:lnTo>
                  <a:pt x="3211" y="4769"/>
                </a:lnTo>
                <a:lnTo>
                  <a:pt x="3211" y="1950"/>
                </a:lnTo>
                <a:lnTo>
                  <a:pt x="4584" y="2275"/>
                </a:lnTo>
                <a:lnTo>
                  <a:pt x="4584" y="4773"/>
                </a:lnTo>
                <a:lnTo>
                  <a:pt x="4069" y="4773"/>
                </a:lnTo>
                <a:lnTo>
                  <a:pt x="4079" y="0"/>
                </a:lnTo>
                <a:lnTo>
                  <a:pt x="5131" y="7"/>
                </a:lnTo>
                <a:lnTo>
                  <a:pt x="5128" y="3834"/>
                </a:lnTo>
                <a:lnTo>
                  <a:pt x="4879" y="3837"/>
                </a:lnTo>
                <a:lnTo>
                  <a:pt x="4879" y="2979"/>
                </a:lnTo>
                <a:lnTo>
                  <a:pt x="6069" y="2978"/>
                </a:lnTo>
                <a:lnTo>
                  <a:pt x="6068" y="4339"/>
                </a:lnTo>
                <a:lnTo>
                  <a:pt x="6597" y="4338"/>
                </a:lnTo>
                <a:lnTo>
                  <a:pt x="6595" y="4771"/>
                </a:lnTo>
                <a:lnTo>
                  <a:pt x="19207" y="4770"/>
                </a:lnTo>
              </a:path>
            </a:pathLst>
          </a:cu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cxnSp>
        <p:nvCxnSpPr>
          <p:cNvPr id="8" name="直接连接符 7"/>
          <p:cNvCxnSpPr/>
          <p:nvPr userDrawn="1">
            <p:custDataLst>
              <p:tags r:id="rId3"/>
            </p:custDataLst>
          </p:nvPr>
        </p:nvCxnSpPr>
        <p:spPr>
          <a:xfrm>
            <a:off x="2926715" y="1604645"/>
            <a:ext cx="0" cy="563245"/>
          </a:xfrm>
          <a:prstGeom prst="lin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4896000" y="1692000"/>
            <a:ext cx="5936400" cy="1825200"/>
          </a:xfrm>
        </p:spPr>
        <p:txBody>
          <a:bodyPr wrap="square" lIns="90000" tIns="46800" rIns="90000" bIns="46800" anchor="b">
            <a:normAutofit/>
          </a:bodyPr>
          <a:lstStyle>
            <a:lvl1pPr algn="r">
              <a:lnSpc>
                <a:spcPct val="100000"/>
              </a:lnSpc>
              <a:defRPr sz="6600"/>
            </a:lvl1pPr>
          </a:lstStyle>
          <a:p>
            <a:r>
              <a:rPr lang="zh-CN" altLang="en-US" dirty="0"/>
              <a:t>编辑母版标题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4896000" y="3816000"/>
            <a:ext cx="5936400" cy="720000"/>
          </a:xfrm>
        </p:spPr>
        <p:txBody>
          <a:bodyPr wrap="square" lIns="90000" tIns="46800" rIns="90000" bIns="46800">
            <a:normAutofit/>
          </a:bodyPr>
          <a:lstStyle>
            <a:lvl1pPr marL="0" indent="0" algn="r">
              <a:lnSpc>
                <a:spcPct val="100000"/>
              </a:lnSpc>
              <a:buNone/>
              <a:defRPr sz="2000" b="1" spc="5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0" name="联系方式占位符 9"/>
          <p:cNvSpPr>
            <a:spLocks noGrp="1"/>
          </p:cNvSpPr>
          <p:nvPr>
            <p:ph type="body" sz="quarter" idx="16" hasCustomPrompt="1"/>
            <p:custDataLst>
              <p:tags r:id="rId9"/>
            </p:custDataLst>
          </p:nvPr>
        </p:nvSpPr>
        <p:spPr>
          <a:xfrm>
            <a:off x="8219870" y="5616000"/>
            <a:ext cx="2566800" cy="655491"/>
          </a:xfrm>
        </p:spPr>
        <p:txBody>
          <a:bodyPr wrap="square" lIns="90000" tIns="46800" rIns="90000" bIns="46800" anchor="t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联系方式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5793470" y="5616000"/>
            <a:ext cx="2163600" cy="655491"/>
          </a:xfrm>
        </p:spPr>
        <p:txBody>
          <a:bodyPr wrap="square" lIns="90000" tIns="46800" rIns="90000" bIns="468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9" Type="http://schemas.openxmlformats.org/officeDocument/2006/relationships/theme" Target="../theme/theme2.xml"/><Relationship Id="rId18" Type="http://schemas.openxmlformats.org/officeDocument/2006/relationships/tags" Target="../tags/tag74.xml"/><Relationship Id="rId17" Type="http://schemas.openxmlformats.org/officeDocument/2006/relationships/tags" Target="../tags/tag73.xml"/><Relationship Id="rId16" Type="http://schemas.openxmlformats.org/officeDocument/2006/relationships/tags" Target="../tags/tag72.xml"/><Relationship Id="rId15" Type="http://schemas.openxmlformats.org/officeDocument/2006/relationships/tags" Target="../tags/tag71.xml"/><Relationship Id="rId14" Type="http://schemas.openxmlformats.org/officeDocument/2006/relationships/tags" Target="../tags/tag70.xml"/><Relationship Id="rId13" Type="http://schemas.openxmlformats.org/officeDocument/2006/relationships/tags" Target="../tags/tag69.xml"/><Relationship Id="rId12" Type="http://schemas.openxmlformats.org/officeDocument/2006/relationships/tags" Target="../tags/tag68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5"/>
          <p:cNvSpPr>
            <a:spLocks noChangeAspect="1"/>
          </p:cNvSpPr>
          <p:nvPr userDrawn="1">
            <p:custDataLst>
              <p:tags r:id="rId12"/>
            </p:custDataLst>
          </p:nvPr>
        </p:nvSpPr>
        <p:spPr>
          <a:xfrm flipH="1">
            <a:off x="695960" y="185497"/>
            <a:ext cx="11491926" cy="1032510"/>
          </a:xfrm>
          <a:custGeom>
            <a:avLst/>
            <a:gdLst>
              <a:gd name="connsiteX0" fmla="*/ 0 w 17629"/>
              <a:gd name="connsiteY0" fmla="*/ 1621 h 1626"/>
              <a:gd name="connsiteX1" fmla="*/ 1899 w 17629"/>
              <a:gd name="connsiteY1" fmla="*/ 1621 h 1626"/>
              <a:gd name="connsiteX2" fmla="*/ 1899 w 17629"/>
              <a:gd name="connsiteY2" fmla="*/ 1378 h 1626"/>
              <a:gd name="connsiteX3" fmla="*/ 2246 w 17629"/>
              <a:gd name="connsiteY3" fmla="*/ 1378 h 1626"/>
              <a:gd name="connsiteX4" fmla="*/ 2244 w 17629"/>
              <a:gd name="connsiteY4" fmla="*/ 982 h 1626"/>
              <a:gd name="connsiteX5" fmla="*/ 2765 w 17629"/>
              <a:gd name="connsiteY5" fmla="*/ 975 h 1626"/>
              <a:gd name="connsiteX6" fmla="*/ 2765 w 17629"/>
              <a:gd name="connsiteY6" fmla="*/ 1290 h 1626"/>
              <a:gd name="connsiteX7" fmla="*/ 2617 w 17629"/>
              <a:gd name="connsiteY7" fmla="*/ 1291 h 1626"/>
              <a:gd name="connsiteX8" fmla="*/ 2617 w 17629"/>
              <a:gd name="connsiteY8" fmla="*/ 133 h 1626"/>
              <a:gd name="connsiteX9" fmla="*/ 3295 w 17629"/>
              <a:gd name="connsiteY9" fmla="*/ 0 h 1626"/>
              <a:gd name="connsiteX10" fmla="*/ 3294 w 17629"/>
              <a:gd name="connsiteY10" fmla="*/ 1533 h 1626"/>
              <a:gd name="connsiteX11" fmla="*/ 3015 w 17629"/>
              <a:gd name="connsiteY11" fmla="*/ 1535 h 1626"/>
              <a:gd name="connsiteX12" fmla="*/ 3015 w 17629"/>
              <a:gd name="connsiteY12" fmla="*/ 755 h 1626"/>
              <a:gd name="connsiteX13" fmla="*/ 3603 w 17629"/>
              <a:gd name="connsiteY13" fmla="*/ 637 h 1626"/>
              <a:gd name="connsiteX14" fmla="*/ 3602 w 17629"/>
              <a:gd name="connsiteY14" fmla="*/ 1177 h 1626"/>
              <a:gd name="connsiteX15" fmla="*/ 4024 w 17629"/>
              <a:gd name="connsiteY15" fmla="*/ 1176 h 1626"/>
              <a:gd name="connsiteX16" fmla="*/ 4024 w 17629"/>
              <a:gd name="connsiteY16" fmla="*/ 1626 h 1626"/>
              <a:gd name="connsiteX17" fmla="*/ 17629 w 17629"/>
              <a:gd name="connsiteY17" fmla="*/ 1621 h 1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629" h="1626">
                <a:moveTo>
                  <a:pt x="0" y="1621"/>
                </a:moveTo>
                <a:lnTo>
                  <a:pt x="1899" y="1621"/>
                </a:lnTo>
                <a:lnTo>
                  <a:pt x="1899" y="1378"/>
                </a:lnTo>
                <a:lnTo>
                  <a:pt x="2246" y="1378"/>
                </a:lnTo>
                <a:lnTo>
                  <a:pt x="2244" y="982"/>
                </a:lnTo>
                <a:cubicBezTo>
                  <a:pt x="2417" y="980"/>
                  <a:pt x="2593" y="975"/>
                  <a:pt x="2765" y="975"/>
                </a:cubicBezTo>
                <a:lnTo>
                  <a:pt x="2765" y="1290"/>
                </a:lnTo>
                <a:lnTo>
                  <a:pt x="2617" y="1291"/>
                </a:lnTo>
                <a:lnTo>
                  <a:pt x="2617" y="133"/>
                </a:lnTo>
                <a:lnTo>
                  <a:pt x="3295" y="0"/>
                </a:lnTo>
                <a:cubicBezTo>
                  <a:pt x="3296" y="468"/>
                  <a:pt x="3298" y="1057"/>
                  <a:pt x="3294" y="1533"/>
                </a:cubicBezTo>
                <a:lnTo>
                  <a:pt x="3015" y="1535"/>
                </a:lnTo>
                <a:lnTo>
                  <a:pt x="3015" y="755"/>
                </a:lnTo>
                <a:lnTo>
                  <a:pt x="3603" y="637"/>
                </a:lnTo>
                <a:lnTo>
                  <a:pt x="3602" y="1177"/>
                </a:lnTo>
                <a:lnTo>
                  <a:pt x="4024" y="1176"/>
                </a:lnTo>
                <a:lnTo>
                  <a:pt x="4024" y="1626"/>
                </a:lnTo>
                <a:lnTo>
                  <a:pt x="17629" y="1621"/>
                </a:lnTo>
              </a:path>
            </a:pathLst>
          </a:custGeom>
          <a:noFill/>
          <a:ln w="19050">
            <a:solidFill>
              <a:schemeClr val="accent1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9" name="KSO_TEMPLATE" hidden="1"/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76.xml"/><Relationship Id="rId1" Type="http://schemas.openxmlformats.org/officeDocument/2006/relationships/tags" Target="../tags/tag7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tags" Target="../tags/tag8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90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1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tags" Target="../tags/tag9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95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96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97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98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99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00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01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02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03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04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05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06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7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08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09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10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80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11.xml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12.xml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13.xml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14.xml"/><Relationship Id="rId1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15.xml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16.xml"/><Relationship Id="rId1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17.xml"/><Relationship Id="rId1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18.xml"/><Relationship Id="rId1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" Type="http://schemas.openxmlformats.org/officeDocument/2006/relationships/tags" Target="../tags/tag1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23.xml"/><Relationship Id="rId1" Type="http://schemas.openxmlformats.org/officeDocument/2006/relationships/tags" Target="../tags/tag1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81.xml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25.xml"/><Relationship Id="rId1" Type="http://schemas.openxmlformats.org/officeDocument/2006/relationships/tags" Target="../tags/tag124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8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tags" Target="../tags/tag83.xml"/><Relationship Id="rId4" Type="http://schemas.openxmlformats.org/officeDocument/2006/relationships/image" Target="../media/image5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84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tags" Target="../tags/tag8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88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5036970" y="662720"/>
            <a:ext cx="5936400" cy="2055445"/>
          </a:xfrm>
        </p:spPr>
        <p:txBody>
          <a:bodyPr/>
          <a:lstStyle/>
          <a:p>
            <a:r>
              <a:rPr lang="zh-CN" altLang="en-US" sz="9600">
                <a:latin typeface="华文行楷" panose="02010800040101010101" charset="-122"/>
                <a:ea typeface="华文行楷" panose="02010800040101010101" charset="-122"/>
              </a:rPr>
              <a:t>战争烈焰</a:t>
            </a:r>
            <a:endParaRPr lang="zh-CN" altLang="en-US" sz="9600"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28000" y="302133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/>
              <a:t>游戏展演</a:t>
            </a:r>
            <a:endParaRPr lang="zh-CN" altLang="en-US" sz="4000"/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各类数值</a:t>
            </a:r>
            <a:endParaRPr lang="zh-CN" altLang="en-US"/>
          </a:p>
        </p:txBody>
      </p:sp>
      <p:pic>
        <p:nvPicPr>
          <p:cNvPr id="4" name="图片 3" descr="shel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960" y="1727200"/>
            <a:ext cx="913765" cy="9893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95475" y="197993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导弹：</a:t>
            </a:r>
            <a:r>
              <a:rPr lang="en-US" altLang="zh-CN" sz="2800"/>
              <a:t>0.5</a:t>
            </a:r>
            <a:endParaRPr lang="en-US" altLang="zh-CN" sz="2800"/>
          </a:p>
        </p:txBody>
      </p:sp>
      <p:pic>
        <p:nvPicPr>
          <p:cNvPr id="7" name="图片 6" descr="lightning_ic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60" y="3308985"/>
            <a:ext cx="819785" cy="111950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026920" y="355981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闪电：帧伤</a:t>
            </a:r>
            <a:r>
              <a:rPr lang="en-US" altLang="zh-CN" sz="2400"/>
              <a:t>5</a:t>
            </a:r>
            <a:r>
              <a:rPr lang="zh-CN" altLang="en-US" sz="2400"/>
              <a:t>，打满</a:t>
            </a:r>
            <a:r>
              <a:rPr lang="en-US" altLang="zh-CN" sz="2400"/>
              <a:t>6</a:t>
            </a:r>
            <a:r>
              <a:rPr lang="zh-CN" altLang="en-US" sz="2400"/>
              <a:t>帧</a:t>
            </a:r>
            <a:endParaRPr lang="zh-CN" altLang="en-US" sz="2400"/>
          </a:p>
        </p:txBody>
      </p:sp>
      <p:pic>
        <p:nvPicPr>
          <p:cNvPr id="9" name="图片 8" descr="he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60" y="5201920"/>
            <a:ext cx="904240" cy="9042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167255" y="556958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血包：回复</a:t>
            </a:r>
            <a:r>
              <a:rPr lang="en-US" altLang="zh-CN" sz="2400"/>
              <a:t>20</a:t>
            </a:r>
            <a:r>
              <a:rPr lang="zh-CN" altLang="en-US" sz="2400"/>
              <a:t>血量</a:t>
            </a:r>
            <a:endParaRPr lang="zh-CN" altLang="en-US" sz="2400"/>
          </a:p>
        </p:txBody>
      </p:sp>
      <p:pic>
        <p:nvPicPr>
          <p:cNvPr id="11" name="图片 10" descr="shiel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255" y="1618615"/>
            <a:ext cx="916305" cy="136398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442835" y="1727200"/>
            <a:ext cx="4502150" cy="13290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护盾：恢复</a:t>
            </a:r>
            <a:r>
              <a:rPr lang="en-US" altLang="zh-CN" sz="2400"/>
              <a:t>50</a:t>
            </a:r>
            <a:r>
              <a:rPr lang="zh-CN" altLang="en-US" sz="2400"/>
              <a:t>护盾值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护盾值每秒恢复</a:t>
            </a:r>
            <a:r>
              <a:rPr lang="en-US" altLang="zh-CN" sz="2400"/>
              <a:t>0.5</a:t>
            </a:r>
            <a:r>
              <a:rPr lang="zh-CN" altLang="en-US" sz="2400"/>
              <a:t>，上限</a:t>
            </a:r>
            <a:r>
              <a:rPr lang="en-US" altLang="zh-CN" sz="2400"/>
              <a:t>100</a:t>
            </a:r>
            <a:endParaRPr lang="en-US" altLang="zh-CN" sz="2400"/>
          </a:p>
        </p:txBody>
      </p:sp>
      <p:pic>
        <p:nvPicPr>
          <p:cNvPr id="14" name="图片 13" descr="light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4555" y="3235960"/>
            <a:ext cx="1478280" cy="147828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551420" y="3686175"/>
            <a:ext cx="5864225" cy="9296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防御罩：护盾值</a:t>
            </a:r>
            <a:r>
              <a:rPr lang="zh-CN" sz="2400"/>
              <a:t>为</a:t>
            </a:r>
            <a:r>
              <a:rPr lang="en-US" altLang="zh-CN" sz="2400"/>
              <a:t>100</a:t>
            </a:r>
            <a:r>
              <a:rPr lang="zh-CN" altLang="en-US" sz="2400"/>
              <a:t>时展开</a:t>
            </a:r>
            <a:r>
              <a:rPr lang="en-US" altLang="zh-CN" sz="2400"/>
              <a:t>                                                               </a:t>
            </a:r>
            <a:r>
              <a:rPr lang="zh-CN" altLang="en-US" sz="2400"/>
              <a:t>护盾值小于</a:t>
            </a:r>
            <a:r>
              <a:rPr lang="en-US" altLang="zh-CN" sz="2400"/>
              <a:t>0</a:t>
            </a:r>
            <a:r>
              <a:rPr lang="zh-CN" altLang="en-US" sz="2400"/>
              <a:t>时破碎，护盾值置零</a:t>
            </a:r>
            <a:endParaRPr lang="zh-CN" altLang="en-US" sz="2400"/>
          </a:p>
        </p:txBody>
      </p:sp>
      <p:pic>
        <p:nvPicPr>
          <p:cNvPr id="16" name="图片 15" descr="obstacle_tir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9490" y="5078095"/>
            <a:ext cx="1219200" cy="12192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7652385" y="5457825"/>
            <a:ext cx="4064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轮胎：基础</a:t>
            </a:r>
            <a:r>
              <a:rPr lang="en-US" altLang="zh-CN" sz="2400"/>
              <a:t> -10</a:t>
            </a:r>
            <a:r>
              <a:rPr lang="zh-CN" altLang="en-US" sz="2400"/>
              <a:t>血量</a:t>
            </a:r>
            <a:endParaRPr lang="en-US" altLang="zh-CN" sz="2400"/>
          </a:p>
          <a:p>
            <a:r>
              <a:rPr lang="zh-CN" altLang="en-US" sz="2400"/>
              <a:t>有护盾时</a:t>
            </a:r>
            <a:r>
              <a:rPr lang="en-US" altLang="zh-CN" sz="2400"/>
              <a:t> -1</a:t>
            </a:r>
            <a:r>
              <a:rPr lang="zh-CN" altLang="en-US" sz="2400"/>
              <a:t>血量</a:t>
            </a:r>
            <a:r>
              <a:rPr lang="en-US" altLang="zh-CN" sz="2400"/>
              <a:t>  -75</a:t>
            </a:r>
            <a:r>
              <a:rPr lang="zh-CN" altLang="en-US" sz="2400"/>
              <a:t>护盾值</a:t>
            </a:r>
            <a:endParaRPr lang="zh-CN" altLang="en-US" sz="2400"/>
          </a:p>
        </p:txBody>
      </p:sp>
    </p:spTree>
    <p:custDataLst>
      <p:tags r:id="rId7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各类数值</a:t>
            </a:r>
            <a:endParaRPr lang="zh-CN" altLang="en-US"/>
          </a:p>
        </p:txBody>
      </p:sp>
      <p:pic>
        <p:nvPicPr>
          <p:cNvPr id="5" name="图片 4" descr="obstacle_bom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6765" y="1398905"/>
            <a:ext cx="1629410" cy="15830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807970" y="1838960"/>
            <a:ext cx="43275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炸弹：基础</a:t>
            </a:r>
            <a:r>
              <a:rPr lang="en-US" altLang="zh-CN" sz="2400"/>
              <a:t> -20</a:t>
            </a:r>
            <a:r>
              <a:rPr lang="zh-CN" altLang="en-US" sz="2400"/>
              <a:t>血量</a:t>
            </a:r>
            <a:endParaRPr lang="zh-CN" altLang="en-US" sz="2400"/>
          </a:p>
          <a:p>
            <a:r>
              <a:rPr lang="zh-CN" altLang="en-US" sz="2400"/>
              <a:t>有护盾时</a:t>
            </a:r>
            <a:r>
              <a:rPr lang="en-US" altLang="zh-CN" sz="2400"/>
              <a:t> -1</a:t>
            </a:r>
            <a:r>
              <a:rPr lang="zh-CN" altLang="en-US" sz="2400"/>
              <a:t>血量，</a:t>
            </a:r>
            <a:r>
              <a:rPr lang="en-US" altLang="zh-CN" sz="2400"/>
              <a:t>-120</a:t>
            </a:r>
            <a:r>
              <a:rPr lang="zh-CN" altLang="en-US" sz="2400"/>
              <a:t>护盾值</a:t>
            </a:r>
            <a:endParaRPr lang="zh-CN" altLang="en-US" sz="2400"/>
          </a:p>
        </p:txBody>
      </p:sp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具体展示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233477" y="3106297"/>
            <a:ext cx="7725045" cy="1159200"/>
          </a:xfrm>
        </p:spPr>
        <p:txBody>
          <a:bodyPr/>
          <a:lstStyle/>
          <a:p>
            <a:r>
              <a:rPr lang="zh-CN" altLang="en-US"/>
              <a:t>核心代码展示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3513000" y="1376507"/>
            <a:ext cx="5166000" cy="1602000"/>
          </a:xfrm>
        </p:spPr>
        <p:txBody>
          <a:bodyPr/>
          <a:lstStyle/>
          <a:p>
            <a:r>
              <a:rPr lang="en-US" altLang="zh-CN"/>
              <a:t>PART THREE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用到的库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25855" y="1830705"/>
            <a:ext cx="9733280" cy="43980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转换函数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62635" y="1223010"/>
            <a:ext cx="5121910" cy="56248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635240" y="2296160"/>
            <a:ext cx="4406900" cy="2067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4000"/>
              <a:t>用于图片定位</a:t>
            </a:r>
            <a:endParaRPr lang="zh-CN" altLang="en-US" sz="4000"/>
          </a:p>
          <a:p>
            <a:r>
              <a:rPr lang="zh-CN" altLang="en-US" sz="4000"/>
              <a:t>帮助图像的播放</a:t>
            </a:r>
            <a:endParaRPr lang="zh-CN" altLang="en-US" sz="4000"/>
          </a:p>
          <a:p>
            <a:r>
              <a:rPr lang="zh-CN" altLang="en-US" sz="4000"/>
              <a:t>以及碰撞的判定</a:t>
            </a:r>
            <a:endParaRPr lang="zh-CN" altLang="en-US" sz="4000"/>
          </a:p>
        </p:txBody>
      </p:sp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用到的类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b="46111"/>
          <a:stretch>
            <a:fillRect/>
          </a:stretch>
        </p:blipFill>
        <p:spPr>
          <a:xfrm>
            <a:off x="1086485" y="1301750"/>
            <a:ext cx="4821555" cy="5055235"/>
          </a:xfrm>
          <a:prstGeom prst="rect">
            <a:avLst/>
          </a:prstGeom>
        </p:spPr>
      </p:pic>
      <p:pic>
        <p:nvPicPr>
          <p:cNvPr id="5" name="内容占位符 3"/>
          <p:cNvPicPr>
            <a:picLocks noChangeAspect="1"/>
          </p:cNvPicPr>
          <p:nvPr/>
        </p:nvPicPr>
        <p:blipFill>
          <a:blip r:embed="rId1"/>
          <a:srcRect t="53616"/>
          <a:stretch>
            <a:fillRect/>
          </a:stretch>
        </p:blipFill>
        <p:spPr>
          <a:xfrm>
            <a:off x="6096000" y="1400810"/>
            <a:ext cx="5490845" cy="49555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类定义具体展示（玩家类）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87525" y="1249680"/>
            <a:ext cx="7629525" cy="55486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913765"/>
            <a:ext cx="6100445" cy="5448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335" y="1455420"/>
            <a:ext cx="6336665" cy="47034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移动函数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b="51068"/>
          <a:stretch>
            <a:fillRect/>
          </a:stretch>
        </p:blipFill>
        <p:spPr>
          <a:xfrm>
            <a:off x="1029335" y="1354455"/>
            <a:ext cx="3852545" cy="55098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t="50309"/>
          <a:stretch>
            <a:fillRect/>
          </a:stretch>
        </p:blipFill>
        <p:spPr>
          <a:xfrm>
            <a:off x="6560185" y="1354455"/>
            <a:ext cx="3783330" cy="54933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233477" y="3106297"/>
            <a:ext cx="7725045" cy="1159200"/>
          </a:xfrm>
        </p:spPr>
        <p:txBody>
          <a:bodyPr/>
          <a:lstStyle/>
          <a:p>
            <a:r>
              <a:rPr lang="zh-CN" altLang="en-US"/>
              <a:t>游戏内容展示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3513000" y="1376507"/>
            <a:ext cx="5166000" cy="1602000"/>
          </a:xfrm>
        </p:spPr>
        <p:txBody>
          <a:bodyPr/>
          <a:lstStyle/>
          <a:p>
            <a:r>
              <a:rPr lang="en-US" altLang="zh-CN"/>
              <a:t>PART ONE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初始化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t="3893"/>
          <a:stretch>
            <a:fillRect/>
          </a:stretch>
        </p:blipFill>
        <p:spPr>
          <a:xfrm>
            <a:off x="1257300" y="1681480"/>
            <a:ext cx="8636635" cy="43580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初始化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95960" y="2192655"/>
            <a:ext cx="11031220" cy="37731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初始化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3830" y="1786890"/>
            <a:ext cx="12023090" cy="40163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运行总过程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t="9407"/>
          <a:stretch>
            <a:fillRect/>
          </a:stretch>
        </p:blipFill>
        <p:spPr>
          <a:xfrm>
            <a:off x="2908300" y="95885"/>
            <a:ext cx="7167880" cy="67614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开始界面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33195" y="1301750"/>
            <a:ext cx="9552940" cy="53879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开始界面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62125" y="1311910"/>
            <a:ext cx="8181975" cy="532574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40125" y="2378710"/>
            <a:ext cx="4725670" cy="1579245"/>
          </a:xfrm>
        </p:spPr>
        <p:txBody>
          <a:bodyPr>
            <a:normAutofit fontScale="90000"/>
          </a:bodyPr>
          <a:p>
            <a:br>
              <a:rPr lang="zh-CN" altLang="en-US"/>
            </a:br>
            <a:r>
              <a:rPr lang="zh-CN" altLang="en-US" sz="7335">
                <a:sym typeface="+mn-ea"/>
              </a:rPr>
              <a:t>游戏主循环</a:t>
            </a:r>
            <a:endParaRPr lang="zh-CN" altLang="en-US" sz="7335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玩家移动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8285" y="1363345"/>
            <a:ext cx="4366260" cy="51828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930" y="1363345"/>
            <a:ext cx="6468110" cy="49320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玩家血量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97280" y="1887855"/>
            <a:ext cx="9659620" cy="39554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玩家护盾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1465" y="2048510"/>
            <a:ext cx="11464290" cy="40963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开始界面</a:t>
            </a:r>
            <a:endParaRPr lang="zh-CN" altLang="en-US"/>
          </a:p>
        </p:txBody>
      </p:sp>
      <p:pic>
        <p:nvPicPr>
          <p:cNvPr id="4" name="图片 3" descr="屏幕截图 2024-12-29 1517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0805" y="0"/>
            <a:ext cx="4108450" cy="6858000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>
            <a:off x="5608320" y="4604385"/>
            <a:ext cx="2258695" cy="570865"/>
          </a:xfrm>
          <a:prstGeom prst="straightConnector1">
            <a:avLst/>
          </a:prstGeom>
          <a:ln w="57150" cap="rnd">
            <a:solidFill>
              <a:srgbClr val="FF000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8068310" y="517525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直接退出</a:t>
            </a:r>
            <a:endParaRPr lang="zh-CN" altLang="en-US" sz="2800"/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5608320" y="3310890"/>
            <a:ext cx="2327910" cy="505460"/>
          </a:xfrm>
          <a:prstGeom prst="straightConnector1">
            <a:avLst/>
          </a:prstGeom>
          <a:ln w="57150" cap="rnd">
            <a:solidFill>
              <a:srgbClr val="FF000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8068310" y="2891790"/>
            <a:ext cx="4276725" cy="845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播放开场音频</a:t>
            </a:r>
            <a:endParaRPr lang="zh-CN" altLang="en-US" sz="2400"/>
          </a:p>
          <a:p>
            <a:r>
              <a:rPr lang="zh-CN" altLang="en-US" sz="2400"/>
              <a:t>进入游戏主界面</a:t>
            </a:r>
            <a:endParaRPr lang="zh-CN" altLang="en-US" sz="2400"/>
          </a:p>
        </p:txBody>
      </p:sp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轮胎的随机生成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81175" y="1263015"/>
            <a:ext cx="7592060" cy="54286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轮胎绘制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15185" y="1301750"/>
            <a:ext cx="7336790" cy="53117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道具展示（闪电为例）</a:t>
            </a:r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66140" y="1756410"/>
            <a:ext cx="10720705" cy="323024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0700" y="93345"/>
            <a:ext cx="8385175" cy="67646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碰撞判定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75030" y="1369695"/>
            <a:ext cx="9549130" cy="45770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子弹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09240" y="0"/>
            <a:ext cx="5790565" cy="68008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胜利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42290" y="1170940"/>
            <a:ext cx="11240135" cy="47694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失败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22350" y="1252220"/>
            <a:ext cx="11029315" cy="50457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233477" y="3106297"/>
            <a:ext cx="7725045" cy="1159200"/>
          </a:xfrm>
        </p:spPr>
        <p:txBody>
          <a:bodyPr/>
          <a:lstStyle/>
          <a:p>
            <a:r>
              <a:rPr lang="zh-CN" altLang="en-US"/>
              <a:t>思政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3513000" y="1376507"/>
            <a:ext cx="5166000" cy="1602000"/>
          </a:xfrm>
        </p:spPr>
        <p:txBody>
          <a:bodyPr/>
          <a:lstStyle/>
          <a:p>
            <a:r>
              <a:rPr lang="en-US" altLang="zh-CN"/>
              <a:t>PART FOUR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文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582295" y="1271270"/>
            <a:ext cx="10554335" cy="5401310"/>
          </a:xfrm>
        </p:spPr>
        <p:txBody>
          <a:bodyPr>
            <a:normAutofit fontScale="25000"/>
          </a:bodyPr>
          <a:lstStyle/>
          <a:p>
            <a:pPr marL="0" indent="0">
              <a:buNone/>
            </a:pPr>
            <a:r>
              <a:rPr lang="en-US" altLang="zh-CN" sz="7200">
                <a:solidFill>
                  <a:schemeClr val="tx1"/>
                </a:solidFill>
              </a:rPr>
              <a:t>Python</a:t>
            </a:r>
            <a:r>
              <a:rPr lang="zh-CN" altLang="en-US" sz="7200">
                <a:solidFill>
                  <a:schemeClr val="tx1"/>
                </a:solidFill>
              </a:rPr>
              <a:t>作为一种多用途、高效且易于学习的编程语言，在社会发展的多个领域中发挥着重要作用，并对社会发展产生了积极影响。以下是</a:t>
            </a:r>
            <a:r>
              <a:rPr lang="en-US" altLang="zh-CN" sz="7200">
                <a:solidFill>
                  <a:schemeClr val="tx1"/>
                </a:solidFill>
              </a:rPr>
              <a:t>Python</a:t>
            </a:r>
            <a:r>
              <a:rPr lang="zh-CN" altLang="en-US" sz="7200">
                <a:solidFill>
                  <a:schemeClr val="tx1"/>
                </a:solidFill>
              </a:rPr>
              <a:t>在不同领域中的作用及其对社会发展的帮助：</a:t>
            </a:r>
            <a:endParaRPr lang="en-US" altLang="zh-CN" sz="72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sz="7200">
                <a:solidFill>
                  <a:schemeClr val="tx1"/>
                </a:solidFill>
              </a:rPr>
              <a:t>人工智能与机器学习：</a:t>
            </a:r>
            <a:r>
              <a:rPr lang="en-US" altLang="zh-CN" sz="7200">
                <a:solidFill>
                  <a:schemeClr val="tx1"/>
                </a:solidFill>
              </a:rPr>
              <a:t>Python</a:t>
            </a:r>
            <a:r>
              <a:rPr lang="zh-CN" altLang="en-US" sz="7200">
                <a:solidFill>
                  <a:schemeClr val="tx1"/>
                </a:solidFill>
              </a:rPr>
              <a:t>在人工智能和机器学习领域中被广泛应用，拥有强大的网络功能，如</a:t>
            </a:r>
            <a:r>
              <a:rPr lang="en-US" altLang="zh-CN" sz="7200">
                <a:solidFill>
                  <a:schemeClr val="tx1"/>
                </a:solidFill>
              </a:rPr>
              <a:t>PyTorch</a:t>
            </a:r>
            <a:r>
              <a:rPr lang="zh-CN" altLang="en-US" sz="7200">
                <a:solidFill>
                  <a:schemeClr val="tx1"/>
                </a:solidFill>
              </a:rPr>
              <a:t>和</a:t>
            </a:r>
            <a:r>
              <a:rPr lang="en-US" altLang="zh-CN" sz="7200">
                <a:solidFill>
                  <a:schemeClr val="tx1"/>
                </a:solidFill>
              </a:rPr>
              <a:t>TensorFlow</a:t>
            </a:r>
            <a:r>
              <a:rPr lang="zh-CN" altLang="en-US" sz="7200">
                <a:solidFill>
                  <a:schemeClr val="tx1"/>
                </a:solidFill>
              </a:rPr>
              <a:t>框架，以及</a:t>
            </a:r>
            <a:r>
              <a:rPr lang="en-US" altLang="zh-CN" sz="7200">
                <a:solidFill>
                  <a:schemeClr val="tx1"/>
                </a:solidFill>
              </a:rPr>
              <a:t>Pandas</a:t>
            </a:r>
            <a:r>
              <a:rPr lang="zh-CN" altLang="en-US" sz="7200">
                <a:solidFill>
                  <a:schemeClr val="tx1"/>
                </a:solidFill>
              </a:rPr>
              <a:t>库中的数据可视化。这些技术的应用推动了智能技术的发展，对社会的智能化和自动化产生了深远影响。</a:t>
            </a:r>
            <a:endParaRPr lang="zh-CN" altLang="en-US" sz="72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sz="7200">
                <a:solidFill>
                  <a:schemeClr val="tx1"/>
                </a:solidFill>
              </a:rPr>
              <a:t>数据分析：</a:t>
            </a:r>
            <a:r>
              <a:rPr lang="en-US" altLang="zh-CN" sz="7200">
                <a:solidFill>
                  <a:schemeClr val="tx1"/>
                </a:solidFill>
              </a:rPr>
              <a:t>Python</a:t>
            </a:r>
            <a:r>
              <a:rPr lang="zh-CN" altLang="en-US" sz="7200">
                <a:solidFill>
                  <a:schemeClr val="tx1"/>
                </a:solidFill>
              </a:rPr>
              <a:t>可以用于处理和分析数据，在当今社会发挥着越来越重要的作用。它比其他语言更强大，可以处理数据类型和算法，并具有更多的工具集，成为一个强大的数据分析工具。</a:t>
            </a:r>
            <a:endParaRPr lang="zh-CN" altLang="en-US" sz="72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sz="7200">
                <a:solidFill>
                  <a:schemeClr val="tx1"/>
                </a:solidFill>
              </a:rPr>
              <a:t>环保领域：</a:t>
            </a:r>
            <a:r>
              <a:rPr lang="en-US" altLang="zh-CN" sz="7200">
                <a:solidFill>
                  <a:schemeClr val="tx1"/>
                </a:solidFill>
              </a:rPr>
              <a:t>Python</a:t>
            </a:r>
            <a:r>
              <a:rPr lang="zh-CN" altLang="en-US" sz="7200">
                <a:solidFill>
                  <a:schemeClr val="tx1"/>
                </a:solidFill>
              </a:rPr>
              <a:t>在环保项目中被用于开发应用程序来帮助解决环境问题，如空气质量监测、水资源管理等。这些应用帮助政府和企业更好地管理自然资源，保护环境。</a:t>
            </a:r>
            <a:endParaRPr lang="zh-CN" altLang="en-US" sz="72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sz="7200">
                <a:solidFill>
                  <a:schemeClr val="tx1"/>
                </a:solidFill>
              </a:rPr>
              <a:t>综上所述，</a:t>
            </a:r>
            <a:r>
              <a:rPr lang="en-US" altLang="zh-CN" sz="7200">
                <a:solidFill>
                  <a:schemeClr val="tx1"/>
                </a:solidFill>
              </a:rPr>
              <a:t>Python</a:t>
            </a:r>
            <a:r>
              <a:rPr lang="zh-CN" altLang="en-US" sz="7200">
                <a:solidFill>
                  <a:schemeClr val="tx1"/>
                </a:solidFill>
              </a:rPr>
              <a:t>在教育、人工智能、数据分析、</a:t>
            </a:r>
            <a:r>
              <a:rPr lang="en-US" altLang="zh-CN" sz="7200">
                <a:solidFill>
                  <a:schemeClr val="tx1"/>
                </a:solidFill>
              </a:rPr>
              <a:t>Web</a:t>
            </a:r>
            <a:r>
              <a:rPr lang="zh-CN" altLang="en-US" sz="7200">
                <a:solidFill>
                  <a:schemeClr val="tx1"/>
                </a:solidFill>
              </a:rPr>
              <a:t>开发、科学计算、环保、医疗健康和社会公益等多个领域中发挥着重要作用，推动了社会的发展和进步。作为学生，我们应积极学习</a:t>
            </a:r>
            <a:r>
              <a:rPr lang="en-US" altLang="zh-CN" sz="7200">
                <a:solidFill>
                  <a:schemeClr val="tx1"/>
                </a:solidFill>
              </a:rPr>
              <a:t>Python</a:t>
            </a:r>
            <a:r>
              <a:rPr lang="zh-CN" altLang="en-US" sz="7200">
                <a:solidFill>
                  <a:schemeClr val="tx1"/>
                </a:solidFill>
              </a:rPr>
              <a:t>，掌握基础语法，参与实践项目和开源社区，探索跨学科应用，关注</a:t>
            </a:r>
            <a:r>
              <a:rPr lang="en-US" altLang="zh-CN" sz="7200">
                <a:solidFill>
                  <a:schemeClr val="tx1"/>
                </a:solidFill>
              </a:rPr>
              <a:t>AI</a:t>
            </a:r>
            <a:r>
              <a:rPr lang="zh-CN" altLang="en-US" sz="7200">
                <a:solidFill>
                  <a:schemeClr val="tx1"/>
                </a:solidFill>
              </a:rPr>
              <a:t>和数据分析，培养创新思维，并通过分享和交流不断提升技能，为个人职业发展和社会进步做出贡献。</a:t>
            </a:r>
            <a:endParaRPr lang="zh-CN" altLang="en-US" sz="7200">
              <a:solidFill>
                <a:schemeClr val="tx1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主界面</a:t>
            </a:r>
            <a:endParaRPr lang="zh-CN" altLang="en-US"/>
          </a:p>
        </p:txBody>
      </p:sp>
      <p:pic>
        <p:nvPicPr>
          <p:cNvPr id="4" name="图片 3" descr="屏幕截图 2024-12-29 1517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8285" y="0"/>
            <a:ext cx="4074795" cy="6858000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>
            <a:off x="6330315" y="3816350"/>
            <a:ext cx="2468880" cy="6985"/>
          </a:xfrm>
          <a:prstGeom prst="straightConnector1">
            <a:avLst/>
          </a:prstGeom>
          <a:ln w="57150" cap="rnd">
            <a:solidFill>
              <a:srgbClr val="FF000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8992235" y="369697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玩家</a:t>
            </a:r>
            <a:endParaRPr lang="zh-CN" altLang="en-US" sz="2400"/>
          </a:p>
        </p:txBody>
      </p:sp>
      <p:cxnSp>
        <p:nvCxnSpPr>
          <p:cNvPr id="6" name="直接箭头连接符 5"/>
          <p:cNvCxnSpPr/>
          <p:nvPr/>
        </p:nvCxnSpPr>
        <p:spPr>
          <a:xfrm>
            <a:off x="6529705" y="1648460"/>
            <a:ext cx="2450465" cy="234950"/>
          </a:xfrm>
          <a:prstGeom prst="straightConnector1">
            <a:avLst/>
          </a:prstGeom>
          <a:ln w="57150" cap="rnd">
            <a:solidFill>
              <a:srgbClr val="FF000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9102725" y="176911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BOSS</a:t>
            </a:r>
            <a:endParaRPr lang="en-US" altLang="zh-CN" sz="2800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6942455" y="6233795"/>
            <a:ext cx="2327910" cy="505460"/>
          </a:xfrm>
          <a:prstGeom prst="straightConnector1">
            <a:avLst/>
          </a:prstGeom>
          <a:ln w="57150" cap="rnd">
            <a:solidFill>
              <a:srgbClr val="FF000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9777730" y="5939155"/>
            <a:ext cx="22828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BOSS</a:t>
            </a:r>
            <a:r>
              <a:rPr lang="zh-CN" altLang="en-US" sz="2800"/>
              <a:t>血量</a:t>
            </a:r>
            <a:endParaRPr lang="zh-CN" altLang="en-US" sz="2800"/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2202815" y="1306195"/>
            <a:ext cx="1998980" cy="112395"/>
          </a:xfrm>
          <a:prstGeom prst="straightConnector1">
            <a:avLst/>
          </a:prstGeom>
          <a:ln w="57150" cap="rnd">
            <a:solidFill>
              <a:srgbClr val="FF000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95960" y="130619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玩家血量</a:t>
            </a:r>
            <a:endParaRPr lang="zh-CN" altLang="en-US" sz="2800"/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2492375" y="1769110"/>
            <a:ext cx="1565910" cy="1360805"/>
          </a:xfrm>
          <a:prstGeom prst="straightConnector1">
            <a:avLst/>
          </a:prstGeom>
          <a:ln w="57150" cap="rnd">
            <a:solidFill>
              <a:srgbClr val="FF000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695960" y="300672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玩家护盾值</a:t>
            </a:r>
            <a:endParaRPr lang="zh-CN" altLang="en-US" sz="2800"/>
          </a:p>
        </p:txBody>
      </p:sp>
    </p:spTree>
    <p:custDataLst>
      <p:tags r:id="rId2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896000" y="1692000"/>
            <a:ext cx="5936400" cy="1825200"/>
          </a:xfrm>
        </p:spPr>
        <p:txBody>
          <a:bodyPr/>
          <a:lstStyle/>
          <a:p>
            <a:r>
              <a:rPr lang="en-US" altLang="zh-CN"/>
              <a:t>THANK YOU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主界面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71620" y="0"/>
            <a:ext cx="4082415" cy="6844030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V="1">
            <a:off x="6918325" y="4033520"/>
            <a:ext cx="2157095" cy="1125855"/>
          </a:xfrm>
          <a:prstGeom prst="straightConnector1">
            <a:avLst/>
          </a:prstGeom>
          <a:ln w="57150" cap="rnd">
            <a:solidFill>
              <a:srgbClr val="FF000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198610" y="366522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障碍物：轮胎</a:t>
            </a:r>
            <a:endParaRPr lang="zh-CN" altLang="en-US" sz="2400"/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6540500" y="5781040"/>
            <a:ext cx="2552700" cy="89535"/>
          </a:xfrm>
          <a:prstGeom prst="straightConnector1">
            <a:avLst/>
          </a:prstGeom>
          <a:ln w="57150" cap="rnd">
            <a:solidFill>
              <a:srgbClr val="FF000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9198610" y="560705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道具：血包</a:t>
            </a:r>
            <a:endParaRPr lang="zh-CN" altLang="en-US" sz="2800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6330315" y="2761615"/>
            <a:ext cx="2393950" cy="1054735"/>
          </a:xfrm>
          <a:prstGeom prst="straightConnector1">
            <a:avLst/>
          </a:prstGeom>
          <a:ln w="57150" cap="rnd">
            <a:solidFill>
              <a:srgbClr val="FF000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9009380" y="241935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BOSS</a:t>
            </a:r>
            <a:r>
              <a:rPr lang="zh-CN" altLang="en-US" sz="2400"/>
              <a:t>扔下来的炸弹</a:t>
            </a:r>
            <a:endParaRPr lang="zh-CN" altLang="en-US" sz="2400"/>
          </a:p>
        </p:txBody>
      </p:sp>
      <p:cxnSp>
        <p:nvCxnSpPr>
          <p:cNvPr id="11" name="直接箭头连接符 10"/>
          <p:cNvCxnSpPr/>
          <p:nvPr/>
        </p:nvCxnSpPr>
        <p:spPr>
          <a:xfrm flipH="1" flipV="1">
            <a:off x="2940050" y="2129155"/>
            <a:ext cx="2255520" cy="1746885"/>
          </a:xfrm>
          <a:prstGeom prst="straightConnector1">
            <a:avLst/>
          </a:prstGeom>
          <a:ln w="57150" cap="rnd">
            <a:solidFill>
              <a:srgbClr val="FF000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74345" y="179514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玩家发射的导弹</a:t>
            </a:r>
            <a:endParaRPr lang="zh-CN" altLang="en-US" sz="2400"/>
          </a:p>
        </p:txBody>
      </p:sp>
      <p:pic>
        <p:nvPicPr>
          <p:cNvPr id="13" name="图片 12" descr="shiel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10" y="3665220"/>
            <a:ext cx="734695" cy="1094105"/>
          </a:xfrm>
          <a:prstGeom prst="rect">
            <a:avLst/>
          </a:prstGeom>
        </p:spPr>
      </p:pic>
      <p:pic>
        <p:nvPicPr>
          <p:cNvPr id="14" name="图片 13" descr="lightning_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10" y="5275580"/>
            <a:ext cx="805815" cy="110045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079500" y="395160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道具：护盾</a:t>
            </a:r>
            <a:endParaRPr lang="zh-CN" altLang="en-US" sz="2800"/>
          </a:p>
        </p:txBody>
      </p:sp>
      <p:sp>
        <p:nvSpPr>
          <p:cNvPr id="17" name="文本框 16"/>
          <p:cNvSpPr txBox="1"/>
          <p:nvPr/>
        </p:nvSpPr>
        <p:spPr>
          <a:xfrm>
            <a:off x="1079500" y="5490845"/>
            <a:ext cx="4159885" cy="6845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/>
              <a:t>道具：闪电</a:t>
            </a:r>
            <a:endParaRPr lang="zh-CN" altLang="en-US" sz="2800"/>
          </a:p>
        </p:txBody>
      </p:sp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音效设置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屏幕截图 2024-12-29 1517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930" y="1301750"/>
            <a:ext cx="3221990" cy="5378450"/>
          </a:xfrm>
          <a:prstGeom prst="rect">
            <a:avLst/>
          </a:prstGeom>
        </p:spPr>
      </p:pic>
      <p:pic>
        <p:nvPicPr>
          <p:cNvPr id="6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325" y="1301750"/>
            <a:ext cx="3204845" cy="5373370"/>
          </a:xfrm>
          <a:prstGeom prst="rect">
            <a:avLst/>
          </a:prstGeom>
        </p:spPr>
      </p:pic>
      <p:pic>
        <p:nvPicPr>
          <p:cNvPr id="7" name="图片 6" descr="obstacle_bom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9520" y="1663065"/>
            <a:ext cx="1411605" cy="1370330"/>
          </a:xfrm>
          <a:prstGeom prst="rect">
            <a:avLst/>
          </a:prstGeom>
        </p:spPr>
      </p:pic>
      <p:pic>
        <p:nvPicPr>
          <p:cNvPr id="8" name="图片 7" descr="lightning_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3505" y="4090670"/>
            <a:ext cx="1277620" cy="17449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音效设置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end_victor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705" y="1211580"/>
            <a:ext cx="3910330" cy="5404485"/>
          </a:xfrm>
          <a:prstGeom prst="rect">
            <a:avLst/>
          </a:prstGeom>
        </p:spPr>
      </p:pic>
      <p:pic>
        <p:nvPicPr>
          <p:cNvPr id="6" name="图片 5" descr="end_fai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035" y="1211580"/>
            <a:ext cx="3711575" cy="54044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233477" y="3106297"/>
            <a:ext cx="7725045" cy="1159200"/>
          </a:xfrm>
        </p:spPr>
        <p:txBody>
          <a:bodyPr/>
          <a:lstStyle/>
          <a:p>
            <a:r>
              <a:rPr lang="zh-CN" altLang="en-US"/>
              <a:t>游戏玩法介绍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3513000" y="1376507"/>
            <a:ext cx="5166000" cy="1602000"/>
          </a:xfrm>
        </p:spPr>
        <p:txBody>
          <a:bodyPr/>
          <a:lstStyle/>
          <a:p>
            <a:r>
              <a:rPr lang="en-US" altLang="zh-CN"/>
              <a:t>PART TWO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玩法</a:t>
            </a:r>
            <a:endParaRPr lang="zh-CN" altLang="en-US"/>
          </a:p>
        </p:txBody>
      </p:sp>
      <p:pic>
        <p:nvPicPr>
          <p:cNvPr id="5" name="图片 4" descr="屏幕截图 2024-12-29 1517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0580" y="0"/>
            <a:ext cx="407479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644005" y="1567180"/>
            <a:ext cx="4064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玩家：</a:t>
            </a:r>
            <a:r>
              <a:rPr lang="en-US" altLang="zh-CN" sz="2400"/>
              <a:t>  </a:t>
            </a:r>
            <a:r>
              <a:rPr lang="zh-CN" altLang="en-US" sz="2400"/>
              <a:t>初始</a:t>
            </a:r>
            <a:r>
              <a:rPr lang="en-US" altLang="zh-CN" sz="2400"/>
              <a:t>100</a:t>
            </a:r>
            <a:r>
              <a:rPr lang="zh-CN" altLang="en-US" sz="2400"/>
              <a:t>血</a:t>
            </a:r>
            <a:endParaRPr lang="zh-CN" altLang="en-US" sz="2400"/>
          </a:p>
          <a:p>
            <a:r>
              <a:rPr lang="en-US" altLang="zh-CN" sz="2400"/>
              <a:t>BOSS</a:t>
            </a:r>
            <a:r>
              <a:rPr lang="zh-CN" altLang="en-US" sz="2400"/>
              <a:t>：初始</a:t>
            </a:r>
            <a:r>
              <a:rPr lang="en-US" altLang="zh-CN" sz="2400"/>
              <a:t>450</a:t>
            </a:r>
            <a:r>
              <a:rPr lang="zh-CN" altLang="en-US" sz="2400"/>
              <a:t>血</a:t>
            </a:r>
            <a:endParaRPr lang="zh-CN" altLang="en-US" sz="2400"/>
          </a:p>
        </p:txBody>
      </p:sp>
      <p:sp>
        <p:nvSpPr>
          <p:cNvPr id="7" name="文本框 6"/>
          <p:cNvSpPr txBox="1"/>
          <p:nvPr/>
        </p:nvSpPr>
        <p:spPr>
          <a:xfrm>
            <a:off x="6240780" y="3839845"/>
            <a:ext cx="6397625" cy="18529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/>
              <a:t>游戏目标：</a:t>
            </a:r>
            <a:endParaRPr lang="zh-CN" altLang="en-US" sz="2800"/>
          </a:p>
          <a:p>
            <a:r>
              <a:rPr lang="zh-CN" altLang="en-US" sz="2800"/>
              <a:t>玩家通过</a:t>
            </a:r>
            <a:r>
              <a:rPr lang="en-US" altLang="zh-CN" sz="2800"/>
              <a:t>WASD</a:t>
            </a:r>
            <a:r>
              <a:rPr lang="zh-CN" altLang="en-US" sz="2800"/>
              <a:t>操控小车躲避障碍</a:t>
            </a:r>
            <a:r>
              <a:rPr lang="en-US" altLang="zh-CN" sz="2800"/>
              <a:t>  </a:t>
            </a:r>
            <a:endParaRPr lang="en-US" altLang="zh-CN" sz="2800"/>
          </a:p>
          <a:p>
            <a:r>
              <a:rPr lang="zh-CN" altLang="en-US" sz="2800"/>
              <a:t>通过发射导弹与道具，击败</a:t>
            </a:r>
            <a:r>
              <a:rPr lang="en-US" altLang="zh-CN" sz="2800"/>
              <a:t>BOSS</a:t>
            </a:r>
            <a:endParaRPr lang="en-US" altLang="zh-CN" sz="2800"/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</p:tagLst>
</file>

<file path=ppt/tags/tag11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</p:tagLst>
</file>

<file path=ppt/tags/tag112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</p:tagLst>
</file>

<file path=ppt/tags/tag114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</p:tagLst>
</file>

<file path=ppt/tags/tag115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</p:tagLst>
</file>

<file path=ppt/tags/tag116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</p:tagLst>
</file>

<file path=ppt/tags/tag117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</p:tagLst>
</file>

<file path=ppt/tags/tag118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</p:tagLst>
</file>

<file path=ppt/tags/tag11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894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94"/>
  <p:tag name="KSO_WM_TEMPLATE_CATEGORY" val="custom"/>
  <p:tag name="KSO_WM_UNIT_ISCONTENTSTITLE" val="0"/>
  <p:tag name="KSO_WM_UNIT_TEXT_TYPE" val="1"/>
  <p:tag name="KSO_WM_UNIT_PRESET_TEXT" val="单击添加章节标题"/>
</p:tagLst>
</file>

<file path=ppt/tags/tag12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0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894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94"/>
  <p:tag name="KSO_WM_TEMPLATE_CATEGORY" val="custom"/>
</p:tagLst>
</file>

<file path=ppt/tags/tag121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894"/>
  <p:tag name="KSO_WM_TEMPLATE_CATEGORY" val="custom"/>
  <p:tag name="KSO_WM_SLIDE_INDEX" val="7"/>
  <p:tag name="KSO_WM_SLIDE_ID" val="custom20235894_7"/>
  <p:tag name="KSO_WM_TEMPLATE_MASTER_TYPE" val="0"/>
  <p:tag name="KSO_WM_SLIDE_LAYOUT" val="a_e"/>
  <p:tag name="KSO_WM_SLIDE_LAYOUT_CNT" val="1_1"/>
</p:tagLst>
</file>

<file path=ppt/tags/tag122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ID" val="custom20235894_8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94"/>
  <p:tag name="KSO_WM_TEMPLATE_CATEGORY" val="custom"/>
  <p:tag name="KSO_WM_UNIT_TEXT_TYPE" val="1"/>
  <p:tag name="KSO_WM_UNIT_PRESET_TEXT" val="单击此处添加文本"/>
</p:tagLst>
</file>

<file path=ppt/tags/tag123.xml><?xml version="1.0" encoding="utf-8"?>
<p:tagLst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894"/>
  <p:tag name="KSO_WM_TEMPLATE_CATEGORY" val="custom"/>
  <p:tag name="KSO_WM_SLIDE_INDEX" val="8"/>
  <p:tag name="KSO_WM_SLIDE_ID" val="custom20235894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12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894_9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94"/>
  <p:tag name="KSO_WM_TEMPLATE_CATEGORY" val="custom"/>
  <p:tag name="KSO_WM_UNIT_ISCONTENTSTITLE" val="0"/>
</p:tagLst>
</file>

<file path=ppt/tags/tag125.xml><?xml version="1.0" encoding="utf-8"?>
<p:tagLst xmlns:p="http://schemas.openxmlformats.org/presentationml/2006/main">
  <p:tag name="KSO_WM_SLIDE_TYPE" val="endPag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894"/>
  <p:tag name="KSO_WM_TEMPLATE_CATEGORY" val="custom"/>
  <p:tag name="KSO_WM_SLIDE_INDEX" val="9"/>
  <p:tag name="KSO_WM_SLIDE_ID" val="custom20235894_9"/>
  <p:tag name="KSO_WM_TEMPLATE_MASTER_TYPE" val="0"/>
  <p:tag name="KSO_WM_SLIDE_LAYOUT" val="a_b_f"/>
  <p:tag name="KSO_WM_SLIDE_LAYOUT_CNT" val="1_1_2"/>
</p:tagLst>
</file>

<file path=ppt/tags/tag13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3"/>
</p:tagLst>
</file>

<file path=ppt/tags/tag18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6"/>
</p:tagLst>
</file>

<file path=ppt/tags/tag20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编辑母版标题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2"/>
</p:tagLst>
</file>

<file path=ppt/tags/tag25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3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50"/>
</p:tagLst>
</file>

<file path=ppt/tags/tag30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1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2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3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4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36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37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</p:tagLst>
</file>

<file path=ppt/tags/tag38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39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4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44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5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6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7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8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9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0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1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2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3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4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55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6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7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59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0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编辑母版标题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7"/>
</p:tagLst>
</file>

<file path=ppt/tags/tag62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50"/>
</p:tagLst>
</file>

<file path=ppt/tags/tag63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5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.xml><?xml version="1.0" encoding="utf-8"?>
<p:tagLst xmlns:p="http://schemas.openxmlformats.org/presentationml/2006/main">
  <p:tag name="KSO_WM_UNIT_TYPE" val="f"/>
  <p:tag name="KSO_WM_UNIT_SUBTYPE" val="d"/>
  <p:tag name="KSO_WM_UNIT_INDEX" val="2"/>
  <p:tag name="KSO_WM_BEAUTIFY_FLAG" val="#wm#"/>
  <p:tag name="KSO_WM_TAG_VERSION" val="3.0"/>
  <p:tag name="KSO_WM_UNIT_PRESET_TEXT" val="联系方式"/>
  <p:tag name="KSO_WM_UNIT_ID" val="_1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20"/>
</p:tagLst>
</file>

<file path=ppt/tags/tag67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6"/>
</p:tagLst>
</file>

<file path=ppt/tags/tag68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20235894"/>
</p:tagLst>
</file>

<file path=ppt/tags/tag7.xml><?xml version="1.0" encoding="utf-8"?>
<p:tagLst xmlns:p="http://schemas.openxmlformats.org/presentationml/2006/main">
  <p:tag name="KSO_WM_UNIT_TYPE" val="f"/>
  <p:tag name="KSO_WM_UNIT_SUBTYPE" val="d"/>
  <p:tag name="KSO_WM_UNIT_INDEX" val="2"/>
  <p:tag name="KSO_WM_BEAUTIFY_FLAG" val="#wm#"/>
  <p:tag name="KSO_WM_TAG_VERSION" val="3.0"/>
  <p:tag name="KSO_WM_UNIT_PRESET_TEXT" val="联系方式"/>
  <p:tag name="KSO_WM_UNIT_ID" val="_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20"/>
</p:tagLst>
</file>

<file path=ppt/tags/tag70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CATEGORY" val="custom"/>
  <p:tag name="KSO_WM_TEMPLATE_INDEX" val="20235894"/>
</p:tagLst>
</file>

<file path=ppt/tags/tag71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2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3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4.xml><?xml version="1.0" encoding="utf-8"?>
<p:tagLst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5894"/>
  <p:tag name="KSO_WM_TEMPLATE_CATEGORY" val="custom"/>
  <p:tag name="KSO_WM_TEMPLATE_MASTER_TYPE" val="0"/>
</p:tagLst>
</file>

<file path=ppt/tags/tag7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894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94"/>
  <p:tag name="KSO_WM_TEMPLATE_CATEGORY" val="custom"/>
  <p:tag name="KSO_WM_UNIT_ISCONTENTSTITLE" val="0"/>
  <p:tag name="KSO_WM_UNIT_TEXT_TYPE" val="1"/>
  <p:tag name="KSO_WM_UNIT_PRESET_TEXT" val="单击此处&#10;添加文档标题"/>
</p:tagLst>
</file>

<file path=ppt/tags/tag76.xml><?xml version="1.0" encoding="utf-8"?>
<p:tagLst xmlns:p="http://schemas.openxmlformats.org/presentationml/2006/main">
  <p:tag name="KSO_WM_SLIDE_TYPE" val="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THUMBS_INDEX" val="1、9"/>
  <p:tag name="KSO_WM_BEAUTIFY_FLAG" val="#wm#"/>
  <p:tag name="KSO_WM_TEMPLATE_INDEX" val="20235894"/>
  <p:tag name="KSO_WM_TEMPLATE_CATEGORY" val="custom"/>
  <p:tag name="KSO_WM_SLIDE_INDEX" val="1"/>
  <p:tag name="KSO_WM_SLIDE_ID" val="custom20235894_1"/>
  <p:tag name="KSO_WM_TEMPLATE_MASTER_TYPE" val="0"/>
  <p:tag name="KSO_WM_SLIDE_LAYOUT" val="a_b_f"/>
  <p:tag name="KSO_WM_SLIDE_LAYOUT_CNT" val="1_1_2"/>
</p:tagLst>
</file>

<file path=ppt/tags/tag7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894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94"/>
  <p:tag name="KSO_WM_TEMPLATE_CATEGORY" val="custom"/>
  <p:tag name="KSO_WM_UNIT_ISCONTENTSTITLE" val="0"/>
  <p:tag name="KSO_WM_UNIT_TEXT_TYPE" val="1"/>
  <p:tag name="KSO_WM_UNIT_PRESET_TEXT" val="单击添加章节标题"/>
</p:tagLst>
</file>

<file path=ppt/tags/tag78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894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94"/>
  <p:tag name="KSO_WM_TEMPLATE_CATEGORY" val="custom"/>
</p:tagLst>
</file>

<file path=ppt/tags/tag79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894"/>
  <p:tag name="KSO_WM_TEMPLATE_CATEGORY" val="custom"/>
  <p:tag name="KSO_WM_SLIDE_INDEX" val="7"/>
  <p:tag name="KSO_WM_SLIDE_ID" val="custom20235894_7"/>
  <p:tag name="KSO_WM_TEMPLATE_MASTER_TYPE" val="0"/>
  <p:tag name="KSO_WM_SLIDE_LAYOUT" val="a_e"/>
  <p:tag name="KSO_WM_SLIDE_LAYOUT_CNT" val="1_1"/>
</p:tagLst>
</file>

<file path=ppt/tags/tag8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6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</p:tagLst>
</file>

<file path=ppt/tags/tag8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894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94"/>
  <p:tag name="KSO_WM_TEMPLATE_CATEGORY" val="custom"/>
  <p:tag name="KSO_WM_UNIT_ISCONTENTSTITLE" val="0"/>
  <p:tag name="KSO_WM_UNIT_TEXT_TYPE" val="1"/>
  <p:tag name="KSO_WM_UNIT_PRESET_TEXT" val="单击添加章节标题"/>
</p:tagLst>
</file>

<file path=ppt/tags/tag86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894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94"/>
  <p:tag name="KSO_WM_TEMPLATE_CATEGORY" val="custom"/>
</p:tagLst>
</file>

<file path=ppt/tags/tag87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894"/>
  <p:tag name="KSO_WM_TEMPLATE_CATEGORY" val="custom"/>
  <p:tag name="KSO_WM_SLIDE_INDEX" val="7"/>
  <p:tag name="KSO_WM_SLIDE_ID" val="custom20235894_7"/>
  <p:tag name="KSO_WM_TEMPLATE_MASTER_TYPE" val="0"/>
  <p:tag name="KSO_WM_SLIDE_LAYOUT" val="a_e"/>
  <p:tag name="KSO_WM_SLIDE_LAYOUT_CNT" val="1_1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</p:tagLst>
</file>

<file path=ppt/tags/tag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</p:tagLst>
</file>

<file path=ppt/tags/tag9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894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94"/>
  <p:tag name="KSO_WM_TEMPLATE_CATEGORY" val="custom"/>
  <p:tag name="KSO_WM_UNIT_ISCONTENTSTITLE" val="0"/>
  <p:tag name="KSO_WM_UNIT_TEXT_TYPE" val="1"/>
  <p:tag name="KSO_WM_UNIT_PRESET_TEXT" val="单击添加章节标题"/>
</p:tagLst>
</file>

<file path=ppt/tags/tag93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894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94"/>
  <p:tag name="KSO_WM_TEMPLATE_CATEGORY" val="custom"/>
</p:tagLst>
</file>

<file path=ppt/tags/tag94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894"/>
  <p:tag name="KSO_WM_TEMPLATE_CATEGORY" val="custom"/>
  <p:tag name="KSO_WM_SLIDE_INDEX" val="7"/>
  <p:tag name="KSO_WM_SLIDE_ID" val="custom20235894_7"/>
  <p:tag name="KSO_WM_TEMPLATE_MASTER_TYPE" val="0"/>
  <p:tag name="KSO_WM_SLIDE_LAYOUT" val="a_e"/>
  <p:tag name="KSO_WM_SLIDE_LAYOUT_CNT" val="1_1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城市线条职场办公商务风">
  <a:themeElements>
    <a:clrScheme name="城市线条">
      <a:dk1>
        <a:srgbClr val="000000"/>
      </a:dk1>
      <a:lt1>
        <a:srgbClr val="FFFFFF"/>
      </a:lt1>
      <a:dk2>
        <a:srgbClr val="222A35"/>
      </a:dk2>
      <a:lt2>
        <a:srgbClr val="F6FBFD"/>
      </a:lt2>
      <a:accent1>
        <a:srgbClr val="868686"/>
      </a:accent1>
      <a:accent2>
        <a:srgbClr val="6B81C1"/>
      </a:accent2>
      <a:accent3>
        <a:srgbClr val="906BC1"/>
      </a:accent3>
      <a:accent4>
        <a:srgbClr val="C1756B"/>
      </a:accent4>
      <a:accent5>
        <a:srgbClr val="C1AE6B"/>
      </a:accent5>
      <a:accent6>
        <a:srgbClr val="6BC19A"/>
      </a:accent6>
      <a:hlink>
        <a:srgbClr val="0563C1"/>
      </a:hlink>
      <a:folHlink>
        <a:srgbClr val="954F72"/>
      </a:folHlink>
    </a:clrScheme>
    <a:fontScheme name="自定义 12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1102</Words>
  <Application>WPS 演示</Application>
  <PresentationFormat>宽屏</PresentationFormat>
  <Paragraphs>146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40</vt:i4>
      </vt:variant>
    </vt:vector>
  </HeadingPairs>
  <TitlesOfParts>
    <vt:vector size="71" baseType="lpstr">
      <vt:lpstr>Arial</vt:lpstr>
      <vt:lpstr>宋体</vt:lpstr>
      <vt:lpstr>Wingdings</vt:lpstr>
      <vt:lpstr>Arial Unicode MS</vt:lpstr>
      <vt:lpstr>Calibri</vt:lpstr>
      <vt:lpstr>微软雅黑</vt:lpstr>
      <vt:lpstr>华文琥珀</vt:lpstr>
      <vt:lpstr>华文细黑</vt:lpstr>
      <vt:lpstr>方正姚体</vt:lpstr>
      <vt:lpstr>方正舒体</vt:lpstr>
      <vt:lpstr>等线 Light</vt:lpstr>
      <vt:lpstr>黑体</vt:lpstr>
      <vt:lpstr>HONOR Sans</vt:lpstr>
      <vt:lpstr>HONOR Sans CN</vt:lpstr>
      <vt:lpstr>HONOR Sans CN Light</vt:lpstr>
      <vt:lpstr>HONOR Sans CN Medium</vt:lpstr>
      <vt:lpstr>HONOR Sans Design DISP</vt:lpstr>
      <vt:lpstr>HONOR Sans Design ExtraBold</vt:lpstr>
      <vt:lpstr>HONOR Sans Design ExtraBold DIS</vt:lpstr>
      <vt:lpstr>HONOR Sans Design Heavy</vt:lpstr>
      <vt:lpstr>HONOR Sans Design Heavy DISP</vt:lpstr>
      <vt:lpstr>HONOR Sans Display GBK</vt:lpstr>
      <vt:lpstr>HONOR Sans Display GBK Light</vt:lpstr>
      <vt:lpstr>HONOR Sans Text GBK Heavy</vt:lpstr>
      <vt:lpstr>Microsoft JhengHei</vt:lpstr>
      <vt:lpstr>Malgun Gothic Semilight</vt:lpstr>
      <vt:lpstr>HONOR Sans Design Demibold DISP</vt:lpstr>
      <vt:lpstr>华文行楷</vt:lpstr>
      <vt:lpstr>华文隶书</vt:lpstr>
      <vt:lpstr>WPS</vt:lpstr>
      <vt:lpstr>城市线条职场办公商务风</vt:lpstr>
      <vt:lpstr>单击此处 添加文档标题</vt:lpstr>
      <vt:lpstr>单击添加章节标题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游戏内容展示</vt:lpstr>
      <vt:lpstr>PowerPoint 演示文稿</vt:lpstr>
      <vt:lpstr>PowerPoint 演示文稿</vt:lpstr>
      <vt:lpstr>PowerPoint 演示文稿</vt:lpstr>
      <vt:lpstr>PowerPoint 演示文稿</vt:lpstr>
      <vt:lpstr>游戏内容展示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游戏内容展示</vt:lpstr>
      <vt:lpstr>单击此处添加标题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陈不是奕迅</dc:creator>
  <cp:lastModifiedBy>21175</cp:lastModifiedBy>
  <cp:revision>3</cp:revision>
  <dcterms:created xsi:type="dcterms:W3CDTF">2023-08-09T12:44:00Z</dcterms:created>
  <dcterms:modified xsi:type="dcterms:W3CDTF">2024-12-29T09:05:08Z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2052-12.1.0.19302</vt:lpwstr>
  </property>
</Properties>
</file>